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Roboto"/>
      <p:regular r:id="rId19"/>
      <p:bold r:id="rId20"/>
      <p:italic r:id="rId21"/>
      <p:boldItalic r:id="rId22"/>
    </p:embeddedFont>
    <p:embeddedFont>
      <p:font typeface="Work Sans Medium"/>
      <p:regular r:id="rId23"/>
      <p:bold r:id="rId24"/>
      <p:italic r:id="rId25"/>
      <p:boldItalic r:id="rId26"/>
    </p:embeddedFont>
    <p:embeddedFont>
      <p:font typeface="Work Sans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2oxaU8D3Kc2u67zlzcZ6JkzWF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WorkSansMedium-bold.fntdata"/><Relationship Id="rId23" Type="http://schemas.openxmlformats.org/officeDocument/2006/relationships/font" Target="fonts/Work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boldItalic.fntdata"/><Relationship Id="rId25" Type="http://schemas.openxmlformats.org/officeDocument/2006/relationships/font" Target="fonts/WorkSansMedium-italic.fntdata"/><Relationship Id="rId28" Type="http://schemas.openxmlformats.org/officeDocument/2006/relationships/font" Target="fonts/WorkSansLight-bold.fntdata"/><Relationship Id="rId27" Type="http://schemas.openxmlformats.org/officeDocument/2006/relationships/font" Target="fonts/WorkSans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WorkSans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e4412c5ef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7" name="Google Shape;167;g36e4412c5ef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6" name="Google Shape;19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9" name="Google Shape;159;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forms.gle/PqJcAruYBwVD32ks9" TargetMode="External"/><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hyperlink" Target="https://docs.google.com/document/d/1dmR8IZ3zvLUzGC2ojrabt77ilOBmJ-cV/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AfgViu2pqkEkUFJpcK5_q18OVblxr3go/edit" TargetMode="External"/><Relationship Id="rId4" Type="http://schemas.openxmlformats.org/officeDocument/2006/relationships/image" Target="../media/image5.pn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hyperlink" Target="https://drive.google.com/drive/u/1/folders/1m3tqnGcg8TFf8x6Z5Cg19pPsxhcfFZb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docs.google.com/document/d/1aOHF1-GCL_2S4Ytl5_sHQwSBU3XX85Zm/edit?usp=sharing&amp;ouid=113851609166169504605&amp;rtpof=true&amp;sd=tr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7" t="-100000"/>
          <a:stretch/>
        </p:blipFill>
        <p:spPr>
          <a:xfrm>
            <a:off x="300470" y="206391"/>
            <a:ext cx="11891530" cy="1480366"/>
          </a:xfrm>
          <a:prstGeom prst="rect">
            <a:avLst/>
          </a:prstGeom>
          <a:noFill/>
          <a:ln>
            <a:noFill/>
          </a:ln>
        </p:spPr>
      </p:pic>
      <p:sp>
        <p:nvSpPr>
          <p:cNvPr id="97" name="Google Shape;97;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pic>
        <p:nvPicPr>
          <p:cNvPr id="98" name="Google Shape;98;p1" title="WhatsApp Image 2025-07-05 at 2.26.15 PM.jpeg"/>
          <p:cNvPicPr preferRelativeResize="0"/>
          <p:nvPr/>
        </p:nvPicPr>
        <p:blipFill>
          <a:blip r:embed="rId4">
            <a:alphaModFix/>
          </a:blip>
          <a:stretch>
            <a:fillRect/>
          </a:stretch>
        </p:blipFill>
        <p:spPr>
          <a:xfrm>
            <a:off x="1905600" y="1686748"/>
            <a:ext cx="8380800" cy="267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6e4412c5ef_1_1"/>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0" name="Google Shape;170;g36e4412c5ef_1_1"/>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g36e4412c5ef_1_1"/>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a:t>
            </a:r>
            <a:r>
              <a:rPr lang="es-MX" sz="2800">
                <a:solidFill>
                  <a:schemeClr val="dk1"/>
                </a:solidFill>
                <a:latin typeface="Calibri"/>
                <a:ea typeface="Calibri"/>
                <a:cs typeface="Calibri"/>
                <a:sym typeface="Calibri"/>
              </a:rPr>
              <a:t>sin</a:t>
            </a:r>
            <a:r>
              <a:rPr b="0" i="0" lang="es-MX" sz="2800" u="none" cap="none" strike="noStrike">
                <a:solidFill>
                  <a:schemeClr val="dk1"/>
                </a:solidFill>
                <a:latin typeface="Calibri"/>
                <a:ea typeface="Calibri"/>
                <a:cs typeface="Calibri"/>
                <a:sym typeface="Calibri"/>
              </a:rPr>
              <a:t> implementar el software </a:t>
            </a:r>
            <a:endParaRPr b="0" i="0" sz="2800" u="none" cap="none" strike="noStrike">
              <a:solidFill>
                <a:schemeClr val="dk1"/>
              </a:solidFill>
              <a:latin typeface="Calibri"/>
              <a:ea typeface="Calibri"/>
              <a:cs typeface="Calibri"/>
              <a:sym typeface="Calibri"/>
            </a:endParaRPr>
          </a:p>
        </p:txBody>
      </p:sp>
      <p:pic>
        <p:nvPicPr>
          <p:cNvPr id="172" name="Google Shape;172;g36e4412c5ef_1_1" title="DIAGRAMA BPMN-Página-2.drawio.png"/>
          <p:cNvPicPr preferRelativeResize="0"/>
          <p:nvPr/>
        </p:nvPicPr>
        <p:blipFill>
          <a:blip r:embed="rId3">
            <a:alphaModFix/>
          </a:blip>
          <a:stretch>
            <a:fillRect/>
          </a:stretch>
        </p:blipFill>
        <p:spPr>
          <a:xfrm>
            <a:off x="1915450" y="1899325"/>
            <a:ext cx="8800764" cy="484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8" name="Google Shape;178;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79" name="Google Shape;179;p10"/>
          <p:cNvSpPr txBox="1"/>
          <p:nvPr/>
        </p:nvSpPr>
        <p:spPr>
          <a:xfrm>
            <a:off x="1442700" y="1662450"/>
            <a:ext cx="9306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La técnica usada para la recolección de datos fue realizar una encuesta la cual consta de 13 preguntas y fue respondida por 31 personas.</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Esta </a:t>
            </a:r>
            <a:r>
              <a:rPr b="0" i="0" lang="es-MX" sz="1800" u="none" cap="none" strike="noStrike">
                <a:solidFill>
                  <a:schemeClr val="dk1"/>
                </a:solidFill>
                <a:highlight>
                  <a:srgbClr val="FFFFFF"/>
                </a:highlight>
                <a:uFill>
                  <a:noFill/>
                </a:uFill>
                <a:latin typeface="Roboto"/>
                <a:ea typeface="Roboto"/>
                <a:cs typeface="Roboto"/>
                <a:sym typeface="Roboto"/>
                <a:hlinkClick r:id="rId3">
                  <a:extLst>
                    <a:ext uri="{A12FA001-AC4F-418D-AE19-62706E023703}">
                      <ahyp:hlinkClr val="tx"/>
                    </a:ext>
                  </a:extLst>
                </a:hlinkClick>
              </a:rPr>
              <a:t>encuesta</a:t>
            </a:r>
            <a:r>
              <a:rPr b="0" i="0" lang="es-MX" sz="1800" u="none" cap="none" strike="noStrike">
                <a:solidFill>
                  <a:schemeClr val="dk1"/>
                </a:solidFill>
                <a:highlight>
                  <a:srgbClr val="FFFFFF"/>
                </a:highlight>
                <a:latin typeface="Roboto"/>
                <a:ea typeface="Roboto"/>
                <a:cs typeface="Roboto"/>
                <a:sym typeface="Roboto"/>
              </a:rPr>
              <a:t> </a:t>
            </a:r>
            <a:r>
              <a:rPr b="0" i="0" lang="es-MX" sz="1800" u="none" cap="none" strike="noStrike">
                <a:solidFill>
                  <a:srgbClr val="0D0D0D"/>
                </a:solidFill>
                <a:highlight>
                  <a:srgbClr val="FFFFFF"/>
                </a:highlight>
                <a:latin typeface="Roboto"/>
                <a:ea typeface="Roboto"/>
                <a:cs typeface="Roboto"/>
                <a:sym typeface="Roboto"/>
              </a:rPr>
              <a:t>fue una ayuda para saber si un aplicativo web de gestión educativa era viable y tener más confianza para así poder crear el software edufast.</a:t>
            </a:r>
            <a:endParaRPr b="0" i="0" sz="2400" u="none" cap="none" strike="noStrike">
              <a:solidFill>
                <a:srgbClr val="0D0D0D"/>
              </a:solidFill>
              <a:highlight>
                <a:srgbClr val="FFFFFF"/>
              </a:highlight>
              <a:latin typeface="Roboto"/>
              <a:ea typeface="Roboto"/>
              <a:cs typeface="Roboto"/>
              <a:sym typeface="Roboto"/>
            </a:endParaRPr>
          </a:p>
        </p:txBody>
      </p:sp>
      <p:pic>
        <p:nvPicPr>
          <p:cNvPr id="180" name="Google Shape;180;p10" title="Captura de pantalla 2025-07-07 205700.png"/>
          <p:cNvPicPr preferRelativeResize="0"/>
          <p:nvPr/>
        </p:nvPicPr>
        <p:blipFill>
          <a:blip r:embed="rId4">
            <a:alphaModFix/>
          </a:blip>
          <a:stretch>
            <a:fillRect/>
          </a:stretch>
        </p:blipFill>
        <p:spPr>
          <a:xfrm>
            <a:off x="456225" y="3450450"/>
            <a:ext cx="5296885" cy="2302450"/>
          </a:xfrm>
          <a:prstGeom prst="rect">
            <a:avLst/>
          </a:prstGeom>
          <a:noFill/>
          <a:ln>
            <a:noFill/>
          </a:ln>
        </p:spPr>
      </p:pic>
      <p:pic>
        <p:nvPicPr>
          <p:cNvPr id="181" name="Google Shape;181;p10" title="Captura de pantalla 2025-07-07 205636.png"/>
          <p:cNvPicPr preferRelativeResize="0"/>
          <p:nvPr/>
        </p:nvPicPr>
        <p:blipFill>
          <a:blip r:embed="rId5">
            <a:alphaModFix/>
          </a:blip>
          <a:stretch>
            <a:fillRect/>
          </a:stretch>
        </p:blipFill>
        <p:spPr>
          <a:xfrm>
            <a:off x="5893175" y="3406300"/>
            <a:ext cx="6085991" cy="2604100"/>
          </a:xfrm>
          <a:prstGeom prst="rect">
            <a:avLst/>
          </a:prstGeom>
          <a:noFill/>
          <a:ln>
            <a:noFill/>
          </a:ln>
        </p:spPr>
      </p:pic>
      <p:sp>
        <p:nvSpPr>
          <p:cNvPr id="182" name="Google Shape;182;p10"/>
          <p:cNvSpPr txBox="1"/>
          <p:nvPr/>
        </p:nvSpPr>
        <p:spPr>
          <a:xfrm>
            <a:off x="9854250" y="6104750"/>
            <a:ext cx="364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100" u="sng">
                <a:solidFill>
                  <a:schemeClr val="hlink"/>
                </a:solidFill>
                <a:hlinkClick r:id="rId6"/>
              </a:rPr>
              <a:t>Tabulación</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88" name="Google Shape;188;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189" name="Google Shape;189;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191" name="Google Shape;191;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pic>
        <p:nvPicPr>
          <p:cNvPr id="192" name="Google Shape;192;p12" title="Captura de pantalla 2025-07-07 174922.png"/>
          <p:cNvPicPr preferRelativeResize="0"/>
          <p:nvPr/>
        </p:nvPicPr>
        <p:blipFill>
          <a:blip r:embed="rId4">
            <a:alphaModFix/>
          </a:blip>
          <a:stretch>
            <a:fillRect/>
          </a:stretch>
        </p:blipFill>
        <p:spPr>
          <a:xfrm>
            <a:off x="6429050" y="2451675"/>
            <a:ext cx="5086350" cy="2571750"/>
          </a:xfrm>
          <a:prstGeom prst="rect">
            <a:avLst/>
          </a:prstGeom>
          <a:noFill/>
          <a:ln>
            <a:noFill/>
          </a:ln>
        </p:spPr>
      </p:pic>
      <p:pic>
        <p:nvPicPr>
          <p:cNvPr id="193" name="Google Shape;193;p12" title="Captura de pantalla 2025-07-07 174614.jpg"/>
          <p:cNvPicPr preferRelativeResize="0"/>
          <p:nvPr/>
        </p:nvPicPr>
        <p:blipFill>
          <a:blip r:embed="rId5">
            <a:alphaModFix/>
          </a:blip>
          <a:stretch>
            <a:fillRect/>
          </a:stretch>
        </p:blipFill>
        <p:spPr>
          <a:xfrm>
            <a:off x="456225" y="2258125"/>
            <a:ext cx="4833438" cy="43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pic>
        <p:nvPicPr>
          <p:cNvPr id="199" name="Google Shape;199;p13" title="Captura de pantalla 2025-07-07 194426.png"/>
          <p:cNvPicPr preferRelativeResize="0"/>
          <p:nvPr/>
        </p:nvPicPr>
        <p:blipFill>
          <a:blip r:embed="rId3">
            <a:alphaModFix/>
          </a:blip>
          <a:stretch>
            <a:fillRect/>
          </a:stretch>
        </p:blipFill>
        <p:spPr>
          <a:xfrm>
            <a:off x="370100" y="1706925"/>
            <a:ext cx="5934075" cy="4314825"/>
          </a:xfrm>
          <a:prstGeom prst="rect">
            <a:avLst/>
          </a:prstGeom>
          <a:noFill/>
          <a:ln>
            <a:noFill/>
          </a:ln>
        </p:spPr>
      </p:pic>
      <p:pic>
        <p:nvPicPr>
          <p:cNvPr id="200" name="Google Shape;200;p13" title="Captura de pantalla 2025-07-07 194522.png"/>
          <p:cNvPicPr preferRelativeResize="0"/>
          <p:nvPr/>
        </p:nvPicPr>
        <p:blipFill>
          <a:blip r:embed="rId4">
            <a:alphaModFix/>
          </a:blip>
          <a:stretch>
            <a:fillRect/>
          </a:stretch>
        </p:blipFill>
        <p:spPr>
          <a:xfrm>
            <a:off x="6432400" y="2033475"/>
            <a:ext cx="5583024" cy="3208156"/>
          </a:xfrm>
          <a:prstGeom prst="rect">
            <a:avLst/>
          </a:prstGeom>
          <a:noFill/>
          <a:ln>
            <a:noFill/>
          </a:ln>
        </p:spPr>
      </p:pic>
      <p:sp>
        <p:nvSpPr>
          <p:cNvPr id="201" name="Google Shape;201;p13"/>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5"/>
              </a:rPr>
              <a:t>ver documento</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Imagen que contiene Interfaz de usuario gráfica&#10;&#10;Descripción generada automáticamente" id="206" name="Google Shape;206;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4" name="Google Shape;104;p2"/>
          <p:cNvPicPr preferRelativeResize="0"/>
          <p:nvPr/>
        </p:nvPicPr>
        <p:blipFill rotWithShape="1">
          <a:blip r:embed="rId3">
            <a:alphaModFix/>
          </a:blip>
          <a:srcRect b="0" l="0" r="0" t="0"/>
          <a:stretch/>
        </p:blipFill>
        <p:spPr>
          <a:xfrm>
            <a:off x="1057286" y="1852313"/>
            <a:ext cx="3186737" cy="4005414"/>
          </a:xfrm>
          <a:prstGeom prst="rect">
            <a:avLst/>
          </a:prstGeom>
          <a:noFill/>
          <a:ln>
            <a:noFill/>
          </a:ln>
        </p:spPr>
      </p:pic>
      <p:sp>
        <p:nvSpPr>
          <p:cNvPr id="105" name="Google Shape;105;p2"/>
          <p:cNvSpPr txBox="1"/>
          <p:nvPr/>
        </p:nvSpPr>
        <p:spPr>
          <a:xfrm>
            <a:off x="4998126" y="2968556"/>
            <a:ext cx="5805900" cy="969300"/>
          </a:xfrm>
          <a:prstGeom prst="rect">
            <a:avLst/>
          </a:prstGeom>
          <a:noFill/>
          <a:ln>
            <a:noFill/>
          </a:ln>
        </p:spPr>
        <p:txBody>
          <a:bodyPr anchorCtr="0" anchor="t" bIns="45700" lIns="91425" spcFirstLastPara="1" rIns="91425" wrap="square" tIns="45700">
            <a:spAutoFit/>
          </a:bodyPr>
          <a:lstStyle/>
          <a:p>
            <a:pPr indent="-323850" lvl="0" marL="914400" rtl="0" algn="l">
              <a:lnSpc>
                <a:spcPct val="139903"/>
              </a:lnSpc>
              <a:spcBef>
                <a:spcPts val="0"/>
              </a:spcBef>
              <a:spcAft>
                <a:spcPts val="0"/>
              </a:spcAft>
              <a:buClr>
                <a:srgbClr val="223022"/>
              </a:buClr>
              <a:buSzPts val="1500"/>
              <a:buChar char="●"/>
            </a:pPr>
            <a:r>
              <a:rPr lang="es-MX" sz="1500">
                <a:solidFill>
                  <a:srgbClr val="223022"/>
                </a:solidFill>
                <a:highlight>
                  <a:srgbClr val="FFFFFF"/>
                </a:highlight>
              </a:rPr>
              <a:t>Jhonatan Alexander Pastuso Lozada</a:t>
            </a:r>
            <a:endParaRPr sz="1500">
              <a:solidFill>
                <a:srgbClr val="223022"/>
              </a:solidFill>
              <a:highlight>
                <a:srgbClr val="FFFFFF"/>
              </a:highlight>
            </a:endParaRPr>
          </a:p>
          <a:p>
            <a:pPr indent="-323850" lvl="0" marL="914400" rtl="0" algn="l">
              <a:lnSpc>
                <a:spcPct val="139903"/>
              </a:lnSpc>
              <a:spcBef>
                <a:spcPts val="0"/>
              </a:spcBef>
              <a:spcAft>
                <a:spcPts val="0"/>
              </a:spcAft>
              <a:buClr>
                <a:srgbClr val="223022"/>
              </a:buClr>
              <a:buSzPts val="1500"/>
              <a:buChar char="●"/>
            </a:pPr>
            <a:r>
              <a:rPr lang="es-MX" sz="1500">
                <a:solidFill>
                  <a:srgbClr val="223022"/>
                </a:solidFill>
                <a:highlight>
                  <a:srgbClr val="FFFFFF"/>
                </a:highlight>
              </a:rPr>
              <a:t>Paula Andrea Forero Borda</a:t>
            </a:r>
            <a:endParaRPr sz="1500">
              <a:solidFill>
                <a:srgbClr val="223022"/>
              </a:solidFill>
              <a:highlight>
                <a:srgbClr val="FFFFFF"/>
              </a:highlight>
            </a:endParaRPr>
          </a:p>
          <a:p>
            <a:pPr indent="-323850" lvl="0" marL="914400" rtl="0" algn="l">
              <a:lnSpc>
                <a:spcPct val="139903"/>
              </a:lnSpc>
              <a:spcBef>
                <a:spcPts val="0"/>
              </a:spcBef>
              <a:spcAft>
                <a:spcPts val="0"/>
              </a:spcAft>
              <a:buClr>
                <a:srgbClr val="223022"/>
              </a:buClr>
              <a:buSzPts val="1500"/>
              <a:buChar char="●"/>
            </a:pPr>
            <a:r>
              <a:rPr lang="es-MX" sz="1500">
                <a:solidFill>
                  <a:srgbClr val="223022"/>
                </a:solidFill>
                <a:highlight>
                  <a:srgbClr val="FFFFFF"/>
                </a:highlight>
              </a:rPr>
              <a:t>Franklyn Sthep Casasbuenas Baez</a:t>
            </a:r>
            <a:endParaRPr sz="2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1" name="Google Shape;111;p3"/>
          <p:cNvSpPr txBox="1"/>
          <p:nvPr/>
        </p:nvSpPr>
        <p:spPr>
          <a:xfrm>
            <a:off x="8182700" y="2706700"/>
            <a:ext cx="3030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s-MX" sz="3600">
                <a:solidFill>
                  <a:schemeClr val="dk1"/>
                </a:solidFill>
                <a:latin typeface="Calibri"/>
                <a:ea typeface="Calibri"/>
                <a:cs typeface="Calibri"/>
                <a:sym typeface="Calibri"/>
              </a:rPr>
              <a:t>Creepeflow</a:t>
            </a:r>
            <a:endParaRPr b="0" i="0" sz="1400" u="none" cap="none" strike="noStrike">
              <a:solidFill>
                <a:srgbClr val="000000"/>
              </a:solidFill>
              <a:latin typeface="Arial"/>
              <a:ea typeface="Arial"/>
              <a:cs typeface="Arial"/>
              <a:sym typeface="Arial"/>
            </a:endParaRPr>
          </a:p>
        </p:txBody>
      </p:sp>
      <p:cxnSp>
        <p:nvCxnSpPr>
          <p:cNvPr id="112" name="Google Shape;112;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3" name="Google Shape;113;p3"/>
          <p:cNvSpPr txBox="1"/>
          <p:nvPr/>
        </p:nvSpPr>
        <p:spPr>
          <a:xfrm>
            <a:off x="5909569" y="3969099"/>
            <a:ext cx="6096000" cy="2460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Clr>
                <a:schemeClr val="dk1"/>
              </a:buClr>
              <a:buSzPts val="1100"/>
              <a:buFont typeface="Arial"/>
              <a:buNone/>
            </a:pPr>
            <a:r>
              <a:rPr lang="es-MX" sz="1700">
                <a:solidFill>
                  <a:schemeClr val="dk1"/>
                </a:solidFill>
                <a:latin typeface="Calibri"/>
                <a:ea typeface="Calibri"/>
                <a:cs typeface="Calibri"/>
                <a:sym typeface="Calibri"/>
              </a:rPr>
              <a:t>CreepeFlow surge como una solución tecnológica necesaria para automatizar y optimizar procesos clave en restaurantes. Al integrar reservas, gestión de inventarios, órdenes activas y reportes, no solo mejora la experiencia del cliente, sino que aumenta la eficiencia operativa y reduce los errores humanos. Su enfoque multiplataforma permitirá acceso desde diferentes dispositivos, garantizando una solución flexible, moderna y adaptada a las necesidades del restaurante.</a:t>
            </a:r>
            <a:endParaRPr sz="1700">
              <a:solidFill>
                <a:schemeClr val="dk1"/>
              </a:solidFill>
              <a:latin typeface="Calibri"/>
              <a:ea typeface="Calibri"/>
              <a:cs typeface="Calibri"/>
              <a:sym typeface="Calibri"/>
            </a:endParaRPr>
          </a:p>
        </p:txBody>
      </p:sp>
      <p:pic>
        <p:nvPicPr>
          <p:cNvPr id="114" name="Google Shape;114;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cxnSp>
        <p:nvCxnSpPr>
          <p:cNvPr id="120" name="Google Shape;120;p4"/>
          <p:cNvCxnSpPr>
            <a:stCxn id="11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1" name="Google Shape;121;p4"/>
          <p:cNvSpPr txBox="1"/>
          <p:nvPr/>
        </p:nvSpPr>
        <p:spPr>
          <a:xfrm>
            <a:off x="950050" y="2340150"/>
            <a:ext cx="4782900" cy="289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Desarrollar un sistema de software multiplataforma</a:t>
            </a:r>
            <a:endParaRPr sz="1600">
              <a:solidFill>
                <a:srgbClr val="223022"/>
              </a:solidFill>
              <a:highlight>
                <a:srgbClr val="FFFFFF"/>
              </a:highlight>
            </a:endParaRPr>
          </a:p>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denominado CrepeFlow, orientado a mejorar la eficiencia</a:t>
            </a:r>
            <a:endParaRPr sz="1600">
              <a:solidFill>
                <a:srgbClr val="223022"/>
              </a:solidFill>
              <a:highlight>
                <a:srgbClr val="FFFFFF"/>
              </a:highlight>
            </a:endParaRPr>
          </a:p>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operativa y la experiencia del cliente en los restaurantes</a:t>
            </a:r>
            <a:endParaRPr sz="1600">
              <a:solidFill>
                <a:srgbClr val="223022"/>
              </a:solidFill>
              <a:highlight>
                <a:srgbClr val="FFFFFF"/>
              </a:highlight>
            </a:endParaRPr>
          </a:p>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Crepes &amp; Waffles, mediante la automatización de procesos</a:t>
            </a:r>
            <a:endParaRPr sz="1600">
              <a:solidFill>
                <a:srgbClr val="223022"/>
              </a:solidFill>
              <a:highlight>
                <a:srgbClr val="FFFFFF"/>
              </a:highlight>
            </a:endParaRPr>
          </a:p>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como la gestión de reservas, control de inventario,</a:t>
            </a:r>
            <a:endParaRPr sz="1600">
              <a:solidFill>
                <a:srgbClr val="223022"/>
              </a:solidFill>
              <a:highlight>
                <a:srgbClr val="FFFFFF"/>
              </a:highlight>
            </a:endParaRPr>
          </a:p>
          <a:p>
            <a:pPr indent="0" lvl="0" marL="0" rtl="0" algn="just">
              <a:spcBef>
                <a:spcPts val="0"/>
              </a:spcBef>
              <a:spcAft>
                <a:spcPts val="0"/>
              </a:spcAft>
              <a:buClr>
                <a:schemeClr val="dk1"/>
              </a:buClr>
              <a:buSzPts val="1100"/>
              <a:buFont typeface="Arial"/>
              <a:buNone/>
            </a:pPr>
            <a:r>
              <a:rPr lang="es-MX" sz="1600">
                <a:solidFill>
                  <a:srgbClr val="223022"/>
                </a:solidFill>
                <a:highlight>
                  <a:srgbClr val="FFFFFF"/>
                </a:highlight>
              </a:rPr>
              <a:t>seguimiento de pedidos, análisis de datos y administración</a:t>
            </a:r>
            <a:endParaRPr sz="1600">
              <a:solidFill>
                <a:srgbClr val="223022"/>
              </a:solidFill>
              <a:highlight>
                <a:srgbClr val="FFFFFF"/>
              </a:highlight>
            </a:endParaRPr>
          </a:p>
          <a:p>
            <a:pPr indent="0" lvl="0" marL="0" marR="0" rtl="0" algn="just">
              <a:lnSpc>
                <a:spcPct val="100000"/>
              </a:lnSpc>
              <a:spcBef>
                <a:spcPts val="0"/>
              </a:spcBef>
              <a:spcAft>
                <a:spcPts val="0"/>
              </a:spcAft>
              <a:buClr>
                <a:srgbClr val="000000"/>
              </a:buClr>
              <a:buSzPts val="1800"/>
              <a:buFont typeface="Arial"/>
              <a:buNone/>
            </a:pPr>
            <a:r>
              <a:rPr lang="es-MX" sz="1600">
                <a:solidFill>
                  <a:srgbClr val="223022"/>
                </a:solidFill>
                <a:highlight>
                  <a:srgbClr val="FFFFFF"/>
                </a:highlight>
              </a:rPr>
              <a:t>general del restaurante</a:t>
            </a:r>
            <a:endParaRPr sz="1600">
              <a:solidFill>
                <a:schemeClr val="dk1"/>
              </a:solidFill>
            </a:endParaRPr>
          </a:p>
        </p:txBody>
      </p:sp>
      <p:sp>
        <p:nvSpPr>
          <p:cNvPr id="122" name="Google Shape;122;p4"/>
          <p:cNvSpPr txBox="1"/>
          <p:nvPr/>
        </p:nvSpPr>
        <p:spPr>
          <a:xfrm>
            <a:off x="10409975" y="3660825"/>
            <a:ext cx="18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23" name="Google Shape;123;p4" title="e015cd10-9359-4f62-aa74-c39f025f5d04.jpeg"/>
          <p:cNvPicPr preferRelativeResize="0"/>
          <p:nvPr/>
        </p:nvPicPr>
        <p:blipFill>
          <a:blip r:embed="rId3">
            <a:alphaModFix/>
          </a:blip>
          <a:stretch>
            <a:fillRect/>
          </a:stretch>
        </p:blipFill>
        <p:spPr>
          <a:xfrm>
            <a:off x="6198075" y="1568445"/>
            <a:ext cx="5547848" cy="4437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29" name="Google Shape;129;p5"/>
          <p:cNvCxnSpPr>
            <a:stCxn id="128"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0" name="Google Shape;130;p5"/>
          <p:cNvSpPr txBox="1"/>
          <p:nvPr/>
        </p:nvSpPr>
        <p:spPr>
          <a:xfrm>
            <a:off x="319650" y="1304350"/>
            <a:ext cx="5547900" cy="5317500"/>
          </a:xfrm>
          <a:prstGeom prst="rect">
            <a:avLst/>
          </a:prstGeom>
          <a:noFill/>
          <a:ln>
            <a:noFill/>
          </a:ln>
        </p:spPr>
        <p:txBody>
          <a:bodyPr anchorCtr="0" anchor="t" bIns="91425" lIns="91425" spcFirstLastPara="1" rIns="91425" wrap="square" tIns="91425">
            <a:normAutofit lnSpcReduction="20000"/>
          </a:bodyPr>
          <a:lstStyle/>
          <a:p>
            <a:pPr indent="-336550" lvl="0" marL="1320800" rtl="0" algn="l">
              <a:lnSpc>
                <a:spcPct val="138750"/>
              </a:lnSpc>
              <a:spcBef>
                <a:spcPts val="0"/>
              </a:spcBef>
              <a:spcAft>
                <a:spcPts val="0"/>
              </a:spcAft>
              <a:buClr>
                <a:srgbClr val="223022"/>
              </a:buClr>
              <a:buSzPts val="1700"/>
              <a:buChar char="●"/>
            </a:pPr>
            <a:r>
              <a:rPr lang="es-MX" sz="1700">
                <a:solidFill>
                  <a:srgbClr val="223022"/>
                </a:solidFill>
                <a:highlight>
                  <a:srgbClr val="FFFFFF"/>
                </a:highlight>
              </a:rPr>
              <a:t>Optimizar el proceso de reservas en línea para reducir filas y</a:t>
            </a:r>
            <a:br>
              <a:rPr lang="es-MX" sz="1700">
                <a:solidFill>
                  <a:srgbClr val="223022"/>
                </a:solidFill>
                <a:highlight>
                  <a:srgbClr val="FFFFFF"/>
                </a:highlight>
              </a:rPr>
            </a:br>
            <a:r>
              <a:rPr lang="es-MX" sz="1700">
                <a:solidFill>
                  <a:srgbClr val="223022"/>
                </a:solidFill>
                <a:highlight>
                  <a:srgbClr val="FFFFFF"/>
                </a:highlight>
              </a:rPr>
              <a:t>tiempos de espera</a:t>
            </a:r>
            <a:endParaRPr sz="1700">
              <a:solidFill>
                <a:srgbClr val="223022"/>
              </a:solidFill>
              <a:highlight>
                <a:srgbClr val="FFFFFF"/>
              </a:highlight>
            </a:endParaRPr>
          </a:p>
          <a:p>
            <a:pPr indent="-336550" lvl="0" marL="1320800" rtl="0" algn="l">
              <a:lnSpc>
                <a:spcPct val="138750"/>
              </a:lnSpc>
              <a:spcBef>
                <a:spcPts val="0"/>
              </a:spcBef>
              <a:spcAft>
                <a:spcPts val="0"/>
              </a:spcAft>
              <a:buClr>
                <a:srgbClr val="223022"/>
              </a:buClr>
              <a:buSzPts val="1700"/>
              <a:buChar char="●"/>
            </a:pPr>
            <a:r>
              <a:rPr lang="es-MX" sz="1700">
                <a:solidFill>
                  <a:srgbClr val="223022"/>
                </a:solidFill>
                <a:highlight>
                  <a:srgbClr val="FFFFFF"/>
                </a:highlight>
              </a:rPr>
              <a:t>Controlar en tiempo real el inventario de ingredientes y</a:t>
            </a:r>
            <a:br>
              <a:rPr lang="es-MX" sz="1700">
                <a:solidFill>
                  <a:srgbClr val="223022"/>
                </a:solidFill>
                <a:highlight>
                  <a:srgbClr val="FFFFFF"/>
                </a:highlight>
              </a:rPr>
            </a:br>
            <a:r>
              <a:rPr lang="es-MX" sz="1700">
                <a:solidFill>
                  <a:srgbClr val="223022"/>
                </a:solidFill>
                <a:highlight>
                  <a:srgbClr val="FFFFFF"/>
                </a:highlight>
              </a:rPr>
              <a:t>productos</a:t>
            </a:r>
            <a:endParaRPr sz="1700">
              <a:solidFill>
                <a:srgbClr val="223022"/>
              </a:solidFill>
              <a:highlight>
                <a:srgbClr val="FFFFFF"/>
              </a:highlight>
            </a:endParaRPr>
          </a:p>
          <a:p>
            <a:pPr indent="-336550" lvl="0" marL="1320800" rtl="0" algn="l">
              <a:lnSpc>
                <a:spcPct val="138750"/>
              </a:lnSpc>
              <a:spcBef>
                <a:spcPts val="0"/>
              </a:spcBef>
              <a:spcAft>
                <a:spcPts val="0"/>
              </a:spcAft>
              <a:buClr>
                <a:srgbClr val="223022"/>
              </a:buClr>
              <a:buSzPts val="1700"/>
              <a:buChar char="●"/>
            </a:pPr>
            <a:r>
              <a:rPr lang="es-MX" sz="1700">
                <a:solidFill>
                  <a:srgbClr val="223022"/>
                </a:solidFill>
                <a:highlight>
                  <a:srgbClr val="FFFFFF"/>
                </a:highlight>
              </a:rPr>
              <a:t>Ofrecer interfaces personalizadas para cada tipo de usuario</a:t>
            </a:r>
            <a:br>
              <a:rPr lang="es-MX" sz="1700">
                <a:solidFill>
                  <a:srgbClr val="223022"/>
                </a:solidFill>
                <a:highlight>
                  <a:srgbClr val="FFFFFF"/>
                </a:highlight>
              </a:rPr>
            </a:br>
            <a:r>
              <a:rPr lang="es-MX" sz="1700">
                <a:solidFill>
                  <a:srgbClr val="223022"/>
                </a:solidFill>
                <a:highlight>
                  <a:srgbClr val="FFFFFF"/>
                </a:highlight>
              </a:rPr>
              <a:t>según su rol en el restaurante</a:t>
            </a:r>
            <a:endParaRPr sz="1700">
              <a:solidFill>
                <a:srgbClr val="223022"/>
              </a:solidFill>
              <a:highlight>
                <a:srgbClr val="FFFFFF"/>
              </a:highlight>
            </a:endParaRPr>
          </a:p>
          <a:p>
            <a:pPr indent="-336550" lvl="0" marL="1320800" rtl="0" algn="l">
              <a:lnSpc>
                <a:spcPct val="138750"/>
              </a:lnSpc>
              <a:spcBef>
                <a:spcPts val="0"/>
              </a:spcBef>
              <a:spcAft>
                <a:spcPts val="0"/>
              </a:spcAft>
              <a:buClr>
                <a:srgbClr val="223022"/>
              </a:buClr>
              <a:buSzPts val="1700"/>
              <a:buChar char="●"/>
            </a:pPr>
            <a:r>
              <a:rPr lang="es-MX" sz="1700">
                <a:solidFill>
                  <a:srgbClr val="223022"/>
                </a:solidFill>
                <a:highlight>
                  <a:srgbClr val="FFFFFF"/>
                </a:highlight>
              </a:rPr>
              <a:t>Facilitar la toma de decisiones mediante reportes y análisis</a:t>
            </a:r>
            <a:br>
              <a:rPr lang="es-MX" sz="1700">
                <a:solidFill>
                  <a:srgbClr val="223022"/>
                </a:solidFill>
                <a:highlight>
                  <a:srgbClr val="FFFFFF"/>
                </a:highlight>
              </a:rPr>
            </a:br>
            <a:r>
              <a:rPr lang="es-MX" sz="1700">
                <a:solidFill>
                  <a:srgbClr val="223022"/>
                </a:solidFill>
                <a:highlight>
                  <a:srgbClr val="FFFFFF"/>
                </a:highlight>
              </a:rPr>
              <a:t>administrativos</a:t>
            </a:r>
            <a:endParaRPr sz="1700">
              <a:solidFill>
                <a:srgbClr val="223022"/>
              </a:solidFill>
              <a:highlight>
                <a:srgbClr val="FFFFFF"/>
              </a:highlight>
            </a:endParaRPr>
          </a:p>
          <a:p>
            <a:pPr indent="-336550" lvl="0" marL="1320800" rtl="0" algn="l">
              <a:lnSpc>
                <a:spcPct val="138750"/>
              </a:lnSpc>
              <a:spcBef>
                <a:spcPts val="0"/>
              </a:spcBef>
              <a:spcAft>
                <a:spcPts val="0"/>
              </a:spcAft>
              <a:buClr>
                <a:srgbClr val="223022"/>
              </a:buClr>
              <a:buSzPts val="1700"/>
              <a:buChar char="●"/>
            </a:pPr>
            <a:r>
              <a:rPr lang="es-MX" sz="1700">
                <a:solidFill>
                  <a:srgbClr val="223022"/>
                </a:solidFill>
                <a:highlight>
                  <a:srgbClr val="FFFFFF"/>
                </a:highlight>
              </a:rPr>
              <a:t>Garantizar la compatibilidad multiplataforma (web y móvil)</a:t>
            </a:r>
            <a:br>
              <a:rPr lang="es-MX" sz="1700">
                <a:solidFill>
                  <a:srgbClr val="223022"/>
                </a:solidFill>
                <a:highlight>
                  <a:srgbClr val="FFFFFF"/>
                </a:highlight>
              </a:rPr>
            </a:br>
            <a:r>
              <a:rPr lang="es-MX" sz="1700">
                <a:solidFill>
                  <a:srgbClr val="223022"/>
                </a:solidFill>
                <a:highlight>
                  <a:srgbClr val="FFFFFF"/>
                </a:highlight>
              </a:rPr>
              <a:t>con buen rendimiento y disponibilidad.</a:t>
            </a:r>
            <a:endParaRPr sz="1700">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1" name="Google Shape;131;p5"/>
          <p:cNvPicPr preferRelativeResize="0"/>
          <p:nvPr/>
        </p:nvPicPr>
        <p:blipFill>
          <a:blip r:embed="rId3">
            <a:alphaModFix/>
          </a:blip>
          <a:stretch>
            <a:fillRect/>
          </a:stretch>
        </p:blipFill>
        <p:spPr>
          <a:xfrm>
            <a:off x="7339149" y="1451425"/>
            <a:ext cx="3935350" cy="395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7" name="Google Shape;137;p6"/>
          <p:cNvCxnSpPr>
            <a:stCxn id="136"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8" name="Google Shape;138;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39" name="Google Shape;139;p6"/>
          <p:cNvSpPr txBox="1"/>
          <p:nvPr/>
        </p:nvSpPr>
        <p:spPr>
          <a:xfrm>
            <a:off x="756825" y="1851600"/>
            <a:ext cx="5042400" cy="3559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Clr>
                <a:schemeClr val="dk1"/>
              </a:buClr>
              <a:buSzPts val="1100"/>
              <a:buFont typeface="Arial"/>
              <a:buNone/>
            </a:pPr>
            <a:r>
              <a:rPr lang="es-MX" sz="1600">
                <a:solidFill>
                  <a:schemeClr val="dk1"/>
                </a:solidFill>
              </a:rPr>
              <a:t>Actualmente, Creeps &amp; Waffles enfrenta un problema recurrente relacionado con las largas filas de espera, así como con ciertas deficiencias en la gestión de inventarios de productos e insumos alimenticios.</a:t>
            </a:r>
            <a:endParaRPr sz="1600">
              <a:solidFill>
                <a:schemeClr val="dk1"/>
              </a:solidFill>
            </a:endParaRPr>
          </a:p>
          <a:p>
            <a:pPr indent="0" lvl="0" marL="0" marR="0" rtl="0" algn="just">
              <a:lnSpc>
                <a:spcPct val="107916"/>
              </a:lnSpc>
              <a:spcBef>
                <a:spcPts val="800"/>
              </a:spcBef>
              <a:spcAft>
                <a:spcPts val="0"/>
              </a:spcAft>
              <a:buClr>
                <a:srgbClr val="000000"/>
              </a:buClr>
              <a:buSzPts val="1800"/>
              <a:buFont typeface="Arial"/>
              <a:buNone/>
            </a:pPr>
            <a:r>
              <a:rPr lang="es-MX" sz="1600">
                <a:solidFill>
                  <a:schemeClr val="dk1"/>
                </a:solidFill>
              </a:rPr>
              <a:t>Estas situaciones no solo afectan la experiencia del cliente, sino que también provocan la pérdida de una parte importante de la clientela, lo que se traduce en una disminución de ingresos. Adicionalmente, los problemas de inventario generan mermas y desperdicios que también impactan negativamente en la rentabilidad del negocio.</a:t>
            </a:r>
            <a:endParaRPr sz="1600">
              <a:solidFill>
                <a:schemeClr val="dk1"/>
              </a:solidFill>
            </a:endParaRPr>
          </a:p>
          <a:p>
            <a:pPr indent="0" lvl="0" marL="0" marR="0" rtl="0" algn="just">
              <a:lnSpc>
                <a:spcPct val="107916"/>
              </a:lnSpc>
              <a:spcBef>
                <a:spcPts val="800"/>
              </a:spcBef>
              <a:spcAft>
                <a:spcPts val="800"/>
              </a:spcAft>
              <a:buClr>
                <a:srgbClr val="000000"/>
              </a:buClr>
              <a:buSzPts val="1800"/>
              <a:buFont typeface="Arial"/>
              <a:buNone/>
            </a:pPr>
            <a:r>
              <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5" name="Google Shape;145;p7"/>
          <p:cNvCxnSpPr>
            <a:stCxn id="144"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6" name="Google Shape;146;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47" name="Google Shape;147;p7"/>
          <p:cNvSpPr txBox="1"/>
          <p:nvPr/>
        </p:nvSpPr>
        <p:spPr>
          <a:xfrm>
            <a:off x="1429550" y="3064425"/>
            <a:ext cx="5547900" cy="1358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¿Cómo puede </a:t>
            </a:r>
            <a:r>
              <a:rPr lang="es-MX" sz="1800">
                <a:solidFill>
                  <a:schemeClr val="dk1"/>
                </a:solidFill>
              </a:rPr>
              <a:t>Creeps &amp; Waffles</a:t>
            </a:r>
            <a:r>
              <a:rPr lang="es-MX" sz="1800">
                <a:solidFill>
                  <a:schemeClr val="dk1"/>
                </a:solidFill>
              </a:rPr>
              <a:t> reducir las largas filas de espera y optimizar la gestión de inventarios para mejorar la experiencia del cliente y minimizar la pérdida de ingresos?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3" name="Google Shape;153;p8"/>
          <p:cNvCxnSpPr>
            <a:stCxn id="152"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4" name="Google Shape;154;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55" name="Google Shape;155;p8"/>
          <p:cNvSpPr txBox="1"/>
          <p:nvPr/>
        </p:nvSpPr>
        <p:spPr>
          <a:xfrm>
            <a:off x="972850" y="1319175"/>
            <a:ext cx="4996800" cy="53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MX" sz="1800">
                <a:solidFill>
                  <a:srgbClr val="0D0D0D"/>
                </a:solidFill>
                <a:highlight>
                  <a:srgbClr val="FFFFFF"/>
                </a:highlight>
                <a:latin typeface="Roboto"/>
                <a:ea typeface="Roboto"/>
                <a:cs typeface="Roboto"/>
                <a:sym typeface="Roboto"/>
              </a:rPr>
              <a:t>El presente análisis tiene como alcance la identificación y evaluación de los principales factores que generan largas filas de espera y problemas en la gestión de inventarios en Creeps &amp; Waffles. Se busca comprender cómo estos inconvenientes afectan la operación diaria del negocio, la satisfacción del cliente y los ingresos generados. Para ello, se considerarán tanto los procesos internos (como la atención en caja, preparación de pedidos y control de stock) como los recursos tecnológicos y humanos actualmente disponibles.</a:t>
            </a:r>
            <a:endParaRPr sz="18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s-MX" sz="1800">
                <a:solidFill>
                  <a:srgbClr val="0D0D0D"/>
                </a:solidFill>
                <a:highlight>
                  <a:srgbClr val="FFFFFF"/>
                </a:highlight>
                <a:latin typeface="Roboto"/>
                <a:ea typeface="Roboto"/>
                <a:cs typeface="Roboto"/>
                <a:sym typeface="Roboto"/>
              </a:rPr>
              <a:t>el estudio propondrá estrategias viables para mejorar la eficiencia operativa, reducir tiempos de espera y optimizar el manejo de inventarios. </a:t>
            </a:r>
            <a:endParaRPr sz="1800">
              <a:solidFill>
                <a:srgbClr val="0D0D0D"/>
              </a:solidFill>
              <a:highlight>
                <a:srgbClr val="FFFFFF"/>
              </a:highlight>
              <a:latin typeface="Roboto"/>
              <a:ea typeface="Roboto"/>
              <a:cs typeface="Roboto"/>
              <a:sym typeface="Roboto"/>
            </a:endParaRPr>
          </a:p>
        </p:txBody>
      </p:sp>
      <p:sp>
        <p:nvSpPr>
          <p:cNvPr id="156" name="Google Shape;156;p8"/>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4">
                  <a:extLst>
                    <a:ext uri="{A12FA001-AC4F-418D-AE19-62706E023703}">
                      <ahyp:hlinkClr val="tx"/>
                    </a:ext>
                  </a:extLst>
                </a:hlinkClick>
              </a:rPr>
              <a:t>Ver documento</a:t>
            </a:r>
            <a:r>
              <a:rPr b="0" i="0" lang="es-MX"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2" name="Google Shape;162;g1f4ed825787_2_176"/>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al implementar el software </a:t>
            </a:r>
            <a:endParaRPr b="0" i="0" sz="2800" u="none" cap="none" strike="noStrike">
              <a:solidFill>
                <a:schemeClr val="dk1"/>
              </a:solidFill>
              <a:latin typeface="Calibri"/>
              <a:ea typeface="Calibri"/>
              <a:cs typeface="Calibri"/>
              <a:sym typeface="Calibri"/>
            </a:endParaRPr>
          </a:p>
        </p:txBody>
      </p:sp>
      <p:pic>
        <p:nvPicPr>
          <p:cNvPr id="164" name="Google Shape;164;g1f4ed825787_2_176" title="DIAGRAMA BPMN CREEPs.png"/>
          <p:cNvPicPr preferRelativeResize="0"/>
          <p:nvPr/>
        </p:nvPicPr>
        <p:blipFill>
          <a:blip r:embed="rId3">
            <a:alphaModFix/>
          </a:blip>
          <a:stretch>
            <a:fillRect/>
          </a:stretch>
        </p:blipFill>
        <p:spPr>
          <a:xfrm>
            <a:off x="1820800" y="1991400"/>
            <a:ext cx="8310799" cy="4596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